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62" r:id="rId7"/>
    <p:sldId id="263" r:id="rId8"/>
    <p:sldId id="264" r:id="rId9"/>
    <p:sldId id="270" r:id="rId10"/>
    <p:sldId id="271" r:id="rId11"/>
    <p:sldId id="272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6474871" cy="2971801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SISTEMA DE ALARMA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COMUNITARIA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(s. a. c)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AutoShape 2" descr="blob:https://web.whatsapp.com/9a46144a-ab47-4715-83cd-1ad214d60625"/>
          <p:cNvSpPr>
            <a:spLocks noChangeAspect="1" noChangeArrowheads="1"/>
          </p:cNvSpPr>
          <p:nvPr/>
        </p:nvSpPr>
        <p:spPr bwMode="auto">
          <a:xfrm>
            <a:off x="531811" y="380998"/>
            <a:ext cx="2345203" cy="23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250" y="685799"/>
            <a:ext cx="4019659" cy="56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911" y="0"/>
            <a:ext cx="10058400" cy="79731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CONSIDERACIONES IMPORTANTES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5327" y="903249"/>
            <a:ext cx="11597267" cy="5731727"/>
          </a:xfrm>
        </p:spPr>
        <p:txBody>
          <a:bodyPr anchor="t">
            <a:normAutofit/>
          </a:bodyPr>
          <a:lstStyle/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2. </a:t>
            </a:r>
            <a:r>
              <a:rPr lang="es-ES" sz="2800" b="1" u="sng" dirty="0" smtClean="0">
                <a:solidFill>
                  <a:schemeClr val="bg1"/>
                </a:solidFill>
              </a:rPr>
              <a:t>DISPONER DE DATOS MOVILES</a:t>
            </a:r>
            <a:r>
              <a:rPr lang="es-ES" sz="2800" dirty="0" smtClean="0">
                <a:solidFill>
                  <a:schemeClr val="bg1"/>
                </a:solidFill>
              </a:rPr>
              <a:t>: El sistema funciona con datos móviles o con una red WiFi (si </a:t>
            </a:r>
            <a:r>
              <a:rPr lang="es-ES" sz="2800" dirty="0">
                <a:solidFill>
                  <a:schemeClr val="bg1"/>
                </a:solidFill>
              </a:rPr>
              <a:t>la persona sale de la zona de </a:t>
            </a:r>
            <a:r>
              <a:rPr lang="es-ES" sz="2800" dirty="0" smtClean="0">
                <a:solidFill>
                  <a:schemeClr val="bg1"/>
                </a:solidFill>
              </a:rPr>
              <a:t>cobertura WiFi, y no posee </a:t>
            </a:r>
            <a:r>
              <a:rPr lang="es-ES" sz="2800" dirty="0">
                <a:solidFill>
                  <a:schemeClr val="bg1"/>
                </a:solidFill>
              </a:rPr>
              <a:t>datos </a:t>
            </a:r>
            <a:r>
              <a:rPr lang="es-ES" sz="2800" dirty="0" smtClean="0">
                <a:solidFill>
                  <a:schemeClr val="bg1"/>
                </a:solidFill>
              </a:rPr>
              <a:t>móviles la aplicación no funciona).</a:t>
            </a:r>
            <a:endParaRPr lang="es-ES" sz="2800" dirty="0" smtClean="0">
              <a:solidFill>
                <a:schemeClr val="bg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3290888"/>
            <a:ext cx="2520000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60" y="3290888"/>
            <a:ext cx="453033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911" y="0"/>
            <a:ext cx="10058400" cy="79731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CONSIDERACIONES IMPORTANTES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5327" y="903249"/>
            <a:ext cx="11597267" cy="5731727"/>
          </a:xfrm>
        </p:spPr>
        <p:txBody>
          <a:bodyPr anchor="t">
            <a:normAutofit/>
          </a:bodyPr>
          <a:lstStyle/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3</a:t>
            </a:r>
            <a:r>
              <a:rPr lang="es-ES" sz="2800" dirty="0" smtClean="0">
                <a:solidFill>
                  <a:schemeClr val="bg1"/>
                </a:solidFill>
              </a:rPr>
              <a:t>. </a:t>
            </a:r>
            <a:r>
              <a:rPr lang="es-ES" sz="2800" b="1" u="sng" dirty="0" smtClean="0">
                <a:solidFill>
                  <a:schemeClr val="bg1"/>
                </a:solidFill>
              </a:rPr>
              <a:t>COBERTURA EXTENDIDA</a:t>
            </a:r>
            <a:r>
              <a:rPr lang="es-ES" sz="2800" dirty="0" smtClean="0">
                <a:solidFill>
                  <a:schemeClr val="bg1"/>
                </a:solidFill>
              </a:rPr>
              <a:t>: </a:t>
            </a:r>
            <a:r>
              <a:rPr lang="es-ES" sz="2800" dirty="0">
                <a:solidFill>
                  <a:schemeClr val="bg1"/>
                </a:solidFill>
              </a:rPr>
              <a:t>Si </a:t>
            </a:r>
            <a:r>
              <a:rPr lang="es-ES" sz="2800" dirty="0" smtClean="0">
                <a:solidFill>
                  <a:schemeClr val="bg1"/>
                </a:solidFill>
              </a:rPr>
              <a:t>un vecino se encuentra fuera del área de cobertura </a:t>
            </a:r>
            <a:r>
              <a:rPr lang="es-ES" sz="2800" dirty="0">
                <a:solidFill>
                  <a:schemeClr val="bg1"/>
                </a:solidFill>
              </a:rPr>
              <a:t>(1000 metros a la redonda) y tiene algún incidente, </a:t>
            </a:r>
            <a:r>
              <a:rPr lang="es-ES" sz="2800" dirty="0" smtClean="0">
                <a:solidFill>
                  <a:schemeClr val="bg1"/>
                </a:solidFill>
              </a:rPr>
              <a:t>puede </a:t>
            </a:r>
            <a:r>
              <a:rPr lang="es-ES" sz="2800" dirty="0">
                <a:solidFill>
                  <a:schemeClr val="bg1"/>
                </a:solidFill>
              </a:rPr>
              <a:t>activar el </a:t>
            </a:r>
            <a:r>
              <a:rPr lang="es-ES" sz="2800" dirty="0" smtClean="0">
                <a:solidFill>
                  <a:schemeClr val="bg1"/>
                </a:solidFill>
              </a:rPr>
              <a:t>pulsador y la </a:t>
            </a:r>
            <a:r>
              <a:rPr lang="es-ES" sz="2800" dirty="0">
                <a:solidFill>
                  <a:schemeClr val="bg1"/>
                </a:solidFill>
              </a:rPr>
              <a:t>Sala de Monitoreo </a:t>
            </a:r>
            <a:r>
              <a:rPr lang="es-ES" sz="2800" dirty="0" smtClean="0">
                <a:solidFill>
                  <a:schemeClr val="bg1"/>
                </a:solidFill>
              </a:rPr>
              <a:t>recibirá un alerta de </a:t>
            </a:r>
            <a:r>
              <a:rPr lang="es-ES" sz="2800" b="1" dirty="0" smtClean="0"/>
              <a:t>“PÁNICO”</a:t>
            </a:r>
            <a:r>
              <a:rPr lang="es-ES" sz="2800" dirty="0" smtClean="0">
                <a:solidFill>
                  <a:schemeClr val="bg1"/>
                </a:solidFill>
              </a:rPr>
              <a:t>, y la persona será asistida y contenida.</a:t>
            </a:r>
            <a:endParaRPr lang="es-ES" sz="2800" dirty="0">
              <a:solidFill>
                <a:schemeClr val="bg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3449"/>
            <a:ext cx="2797959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105" y="4183449"/>
            <a:ext cx="3000000" cy="180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51" y="4183449"/>
            <a:ext cx="2705085" cy="18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663" y="4183449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685799"/>
            <a:ext cx="12192000" cy="985839"/>
          </a:xfrm>
        </p:spPr>
        <p:txBody>
          <a:bodyPr anchor="t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REQUISITOS PARA LA </a:t>
            </a:r>
            <a:r>
              <a:rPr lang="es-ES" b="1" dirty="0" smtClean="0">
                <a:solidFill>
                  <a:schemeClr val="bg1"/>
                </a:solidFill>
              </a:rPr>
              <a:t>Instalación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00225"/>
            <a:ext cx="12192000" cy="4657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Presentar la solicitud del servicio mediante nota.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1"/>
                </a:solidFill>
              </a:rPr>
              <a:t>La suscripción de 10 vecinos (Cupo mínimo), que residan en la misma cuadra o manzana. 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         Se </a:t>
            </a:r>
            <a:r>
              <a:rPr lang="es-ES" sz="2800" dirty="0">
                <a:solidFill>
                  <a:schemeClr val="bg1"/>
                </a:solidFill>
              </a:rPr>
              <a:t>coloca un panel de control  con sirenas sonoras, en una de las viviendas, según indicaciones del personal técnico.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62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685799"/>
            <a:ext cx="12192000" cy="985839"/>
          </a:xfrm>
        </p:spPr>
        <p:txBody>
          <a:bodyPr anchor="t">
            <a:norm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COSTOS </a:t>
            </a:r>
            <a:r>
              <a:rPr lang="es-ES" b="1" dirty="0">
                <a:solidFill>
                  <a:schemeClr val="bg1"/>
                </a:solidFill>
              </a:rPr>
              <a:t>DE </a:t>
            </a:r>
            <a:r>
              <a:rPr lang="es-ES" b="1" dirty="0" smtClean="0">
                <a:solidFill>
                  <a:schemeClr val="bg1"/>
                </a:solidFill>
              </a:rPr>
              <a:t>Instalación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00225"/>
            <a:ext cx="12192000" cy="4657725"/>
          </a:xfrm>
        </p:spPr>
        <p:txBody>
          <a:bodyPr>
            <a:normAutofit/>
          </a:bodyPr>
          <a:lstStyle/>
          <a:p>
            <a:endParaRPr lang="es-ES" sz="2800" dirty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b="1" u="sng" dirty="0" smtClean="0">
                <a:solidFill>
                  <a:schemeClr val="bg1"/>
                </a:solidFill>
              </a:rPr>
              <a:t>Pago </a:t>
            </a:r>
            <a:r>
              <a:rPr lang="es-ES" sz="2800" b="1" u="sng" dirty="0">
                <a:solidFill>
                  <a:schemeClr val="bg1"/>
                </a:solidFill>
              </a:rPr>
              <a:t>único</a:t>
            </a:r>
            <a:r>
              <a:rPr lang="es-ES" sz="2800" dirty="0">
                <a:solidFill>
                  <a:schemeClr val="bg1"/>
                </a:solidFill>
              </a:rPr>
              <a:t>: Pesos Cuatro Mil (</a:t>
            </a:r>
            <a:r>
              <a:rPr lang="es-ES" sz="2800" b="1" dirty="0"/>
              <a:t>$4.000</a:t>
            </a:r>
            <a:r>
              <a:rPr lang="es-ES" sz="2800" dirty="0">
                <a:solidFill>
                  <a:schemeClr val="bg1"/>
                </a:solidFill>
              </a:rPr>
              <a:t>).</a:t>
            </a:r>
          </a:p>
          <a:p>
            <a:pPr algn="just"/>
            <a:endParaRPr lang="es-ES" sz="28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b="1" u="sng" dirty="0">
                <a:solidFill>
                  <a:schemeClr val="bg1"/>
                </a:solidFill>
              </a:rPr>
              <a:t>Pago contado</a:t>
            </a:r>
            <a:r>
              <a:rPr lang="es-ES" sz="2800" dirty="0">
                <a:solidFill>
                  <a:schemeClr val="bg1"/>
                </a:solidFill>
              </a:rPr>
              <a:t>: Pesos Tres mil Doscientos (</a:t>
            </a:r>
            <a:r>
              <a:rPr lang="es-ES" sz="2800" b="1" dirty="0"/>
              <a:t>$3.200</a:t>
            </a:r>
            <a:r>
              <a:rPr lang="es-ES" sz="2800" dirty="0">
                <a:solidFill>
                  <a:schemeClr val="bg1"/>
                </a:solidFill>
              </a:rPr>
              <a:t>/Descuento del 20%).</a:t>
            </a:r>
          </a:p>
          <a:p>
            <a:pPr algn="just"/>
            <a:endParaRPr lang="es-ES" sz="28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b="1" u="sng" dirty="0">
                <a:solidFill>
                  <a:schemeClr val="bg1"/>
                </a:solidFill>
              </a:rPr>
              <a:t>Pago en cuotas</a:t>
            </a:r>
            <a:r>
              <a:rPr lang="es-ES" sz="2800" dirty="0">
                <a:solidFill>
                  <a:schemeClr val="bg1"/>
                </a:solidFill>
              </a:rPr>
              <a:t>: 5 cuotas de Pesos Ochocientos (</a:t>
            </a:r>
            <a:r>
              <a:rPr lang="es-ES" sz="2800" b="1" dirty="0"/>
              <a:t>$800</a:t>
            </a:r>
            <a:r>
              <a:rPr lang="es-ES" sz="2800" dirty="0">
                <a:solidFill>
                  <a:schemeClr val="bg1"/>
                </a:solidFill>
              </a:rPr>
              <a:t>); mensuales, consecutivas y sin interés (Sin descuento).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25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75371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¿Cuál </a:t>
            </a:r>
            <a:r>
              <a:rPr lang="es-ES" b="1" dirty="0" smtClean="0">
                <a:solidFill>
                  <a:schemeClr val="bg1"/>
                </a:solidFill>
              </a:rPr>
              <a:t>es su </a:t>
            </a:r>
            <a:r>
              <a:rPr lang="es-ES" b="1" dirty="0" smtClean="0">
                <a:solidFill>
                  <a:schemeClr val="bg1"/>
                </a:solidFill>
              </a:rPr>
              <a:t>FINALIDAD?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44966" y="1973766"/>
            <a:ext cx="11887200" cy="2026734"/>
          </a:xfrm>
        </p:spPr>
        <p:txBody>
          <a:bodyPr/>
          <a:lstStyle/>
          <a:p>
            <a:pPr algn="just"/>
            <a:r>
              <a:rPr lang="es-ES" sz="3200" dirty="0" smtClean="0">
                <a:solidFill>
                  <a:schemeClr val="bg1"/>
                </a:solidFill>
              </a:rPr>
              <a:t>Mejorar </a:t>
            </a:r>
            <a:r>
              <a:rPr lang="es-ES" sz="3200" dirty="0">
                <a:solidFill>
                  <a:schemeClr val="bg1"/>
                </a:solidFill>
              </a:rPr>
              <a:t>las condiciones de seguridad ciudadana de </a:t>
            </a:r>
            <a:r>
              <a:rPr lang="es-ES" sz="3200" b="1" dirty="0"/>
              <a:t>un grupo organizado de </a:t>
            </a:r>
            <a:r>
              <a:rPr lang="es-ES" sz="3200" b="1" dirty="0" smtClean="0"/>
              <a:t>vecinos</a:t>
            </a:r>
            <a:r>
              <a:rPr lang="es-ES" sz="3200" dirty="0" smtClean="0">
                <a:solidFill>
                  <a:schemeClr val="bg1"/>
                </a:solidFill>
              </a:rPr>
              <a:t>, </a:t>
            </a:r>
            <a:r>
              <a:rPr lang="es-ES" sz="3200" dirty="0">
                <a:solidFill>
                  <a:schemeClr val="bg1"/>
                </a:solidFill>
              </a:rPr>
              <a:t>en interacción permanente con </a:t>
            </a:r>
            <a:r>
              <a:rPr lang="es-ES" sz="3200" b="1" dirty="0" smtClean="0"/>
              <a:t>Autoridades </a:t>
            </a:r>
            <a:r>
              <a:rPr lang="es-ES" sz="3200" b="1" dirty="0"/>
              <a:t>M</a:t>
            </a:r>
            <a:r>
              <a:rPr lang="es-ES" sz="3200" b="1" dirty="0" smtClean="0"/>
              <a:t>unicipales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r>
              <a:rPr lang="es-ES" sz="3200" dirty="0">
                <a:solidFill>
                  <a:schemeClr val="bg1"/>
                </a:solidFill>
              </a:rPr>
              <a:t>y </a:t>
            </a:r>
            <a:r>
              <a:rPr lang="es-ES" sz="3200" b="1" dirty="0" smtClean="0"/>
              <a:t>Policiales</a:t>
            </a:r>
            <a:r>
              <a:rPr lang="es-ES" sz="3200" dirty="0">
                <a:solidFill>
                  <a:schemeClr val="bg1"/>
                </a:solidFill>
              </a:rPr>
              <a:t>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6" y="4524107"/>
            <a:ext cx="3240000" cy="216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35" y="4524107"/>
            <a:ext cx="3839062" cy="21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267" y="4524107"/>
            <a:ext cx="30938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3" y="242887"/>
            <a:ext cx="10058400" cy="657225"/>
          </a:xfrm>
        </p:spPr>
        <p:txBody>
          <a:bodyPr anchor="t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¿EN Qué CONSISTE?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00721" y="1343026"/>
            <a:ext cx="11764537" cy="4000500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Es </a:t>
            </a:r>
            <a:r>
              <a:rPr lang="es-ES" sz="2800" dirty="0">
                <a:solidFill>
                  <a:schemeClr val="bg1"/>
                </a:solidFill>
              </a:rPr>
              <a:t>un dispositivo tecnológico de última generación, utilizado para 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3200" b="1" dirty="0" smtClean="0"/>
              <a:t>prevenir </a:t>
            </a:r>
            <a:r>
              <a:rPr lang="es-ES" sz="3200" b="1" dirty="0"/>
              <a:t>y </a:t>
            </a:r>
            <a:r>
              <a:rPr lang="es-ES" sz="3200" b="1" dirty="0" smtClean="0"/>
              <a:t>disuadir conductas </a:t>
            </a:r>
            <a:r>
              <a:rPr lang="es-ES" sz="3200" b="1" dirty="0"/>
              <a:t>delictivas y </a:t>
            </a:r>
            <a:r>
              <a:rPr lang="es-ES" sz="3200" b="1" dirty="0" smtClean="0"/>
              <a:t>contravencionales</a:t>
            </a:r>
            <a:r>
              <a:rPr lang="es-ES" sz="2800" b="1" dirty="0" smtClean="0">
                <a:solidFill>
                  <a:schemeClr val="bg1"/>
                </a:solidFill>
              </a:rPr>
              <a:t>,</a:t>
            </a:r>
            <a:r>
              <a:rPr lang="es-ES" sz="2800" dirty="0" smtClean="0">
                <a:solidFill>
                  <a:schemeClr val="bg1"/>
                </a:solidFill>
              </a:rPr>
              <a:t> en </a:t>
            </a:r>
            <a:r>
              <a:rPr lang="es-ES" sz="2800" dirty="0">
                <a:solidFill>
                  <a:schemeClr val="bg1"/>
                </a:solidFill>
              </a:rPr>
              <a:t>una determinada zona de cobertura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chemeClr val="bg1"/>
                </a:solidFill>
              </a:rPr>
              <a:t>Su </a:t>
            </a:r>
            <a:r>
              <a:rPr lang="es-ES" sz="2800" dirty="0" smtClean="0">
                <a:solidFill>
                  <a:schemeClr val="bg1"/>
                </a:solidFill>
              </a:rPr>
              <a:t>activación </a:t>
            </a:r>
            <a:r>
              <a:rPr lang="es-ES" sz="2800" dirty="0">
                <a:solidFill>
                  <a:schemeClr val="bg1"/>
                </a:solidFill>
              </a:rPr>
              <a:t>permite </a:t>
            </a:r>
            <a:r>
              <a:rPr lang="es-ES" sz="3200" b="1" dirty="0" smtClean="0"/>
              <a:t>interrumpir </a:t>
            </a:r>
            <a:r>
              <a:rPr lang="es-ES" sz="3200" b="1" dirty="0" smtClean="0"/>
              <a:t>acciones </a:t>
            </a:r>
            <a:r>
              <a:rPr lang="es-ES" sz="3200" b="1" dirty="0" smtClean="0"/>
              <a:t>antisociales</a:t>
            </a:r>
            <a:r>
              <a:rPr lang="es-ES" sz="2800" dirty="0" smtClean="0">
                <a:solidFill>
                  <a:schemeClr val="bg1"/>
                </a:solidFill>
              </a:rPr>
              <a:t>, </a:t>
            </a:r>
            <a:r>
              <a:rPr lang="es-ES" sz="2800" dirty="0">
                <a:solidFill>
                  <a:schemeClr val="bg1"/>
                </a:solidFill>
              </a:rPr>
              <a:t>alertando a los vecinos y a la Central de </a:t>
            </a:r>
            <a:r>
              <a:rPr lang="es-ES" sz="2800" dirty="0" smtClean="0">
                <a:solidFill>
                  <a:schemeClr val="bg1"/>
                </a:solidFill>
              </a:rPr>
              <a:t>Monitoreo</a:t>
            </a:r>
            <a:r>
              <a:rPr lang="es-ES" sz="2800" dirty="0" smtClean="0">
                <a:solidFill>
                  <a:schemeClr val="bg1"/>
                </a:solidFill>
              </a:rPr>
              <a:t>, y  </a:t>
            </a:r>
            <a:r>
              <a:rPr lang="es-ES" sz="2800" dirty="0" smtClean="0">
                <a:solidFill>
                  <a:schemeClr val="bg1"/>
                </a:solidFill>
              </a:rPr>
              <a:t>promoviendo </a:t>
            </a:r>
            <a:r>
              <a:rPr lang="es-ES" sz="2800" dirty="0">
                <a:solidFill>
                  <a:schemeClr val="bg1"/>
                </a:solidFill>
              </a:rPr>
              <a:t>la actuación de la </a:t>
            </a:r>
            <a:r>
              <a:rPr lang="es-ES" sz="2800" dirty="0" smtClean="0">
                <a:solidFill>
                  <a:schemeClr val="bg1"/>
                </a:solidFill>
              </a:rPr>
              <a:t>Policía.</a:t>
            </a:r>
            <a:endParaRPr lang="es-ES" sz="2800" dirty="0">
              <a:solidFill>
                <a:schemeClr val="bg1"/>
              </a:solidFill>
            </a:endParaRPr>
          </a:p>
          <a:p>
            <a:pPr algn="just"/>
            <a:endParaRPr lang="es-ES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34" y="4526550"/>
            <a:ext cx="425615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4463" y="376237"/>
            <a:ext cx="9328149" cy="1143000"/>
          </a:xfrm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Configuración DEL PULSADOR DE LA ALARMA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71938" y="1762654"/>
            <a:ext cx="7772399" cy="2048933"/>
          </a:xfrm>
        </p:spPr>
        <p:txBody>
          <a:bodyPr>
            <a:normAutofit/>
          </a:bodyPr>
          <a:lstStyle/>
          <a:p>
            <a:pPr algn="just"/>
            <a:r>
              <a:rPr lang="es-ES" sz="3200" b="1" u="sng" dirty="0" smtClean="0">
                <a:solidFill>
                  <a:schemeClr val="bg1"/>
                </a:solidFill>
              </a:rPr>
              <a:t>PASO1</a:t>
            </a:r>
            <a:r>
              <a:rPr lang="es-ES" sz="3200" dirty="0" smtClean="0">
                <a:solidFill>
                  <a:schemeClr val="bg1"/>
                </a:solidFill>
              </a:rPr>
              <a:t>. La aplicación </a:t>
            </a:r>
            <a:r>
              <a:rPr lang="es-ES" sz="3200" b="1" dirty="0" smtClean="0"/>
              <a:t>SAC Argentina</a:t>
            </a:r>
            <a:r>
              <a:rPr lang="es-ES" sz="3200" dirty="0" smtClean="0">
                <a:solidFill>
                  <a:schemeClr val="bg1"/>
                </a:solidFill>
              </a:rPr>
              <a:t>, permite transformar el teléfono celular en el pulsador de la alarma.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3" y="1762654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4463" y="376237"/>
            <a:ext cx="9328149" cy="1143000"/>
          </a:xfrm>
        </p:spPr>
        <p:txBody>
          <a:bodyPr anchor="t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Configuración DEL PULSADOR DE LA ALARMA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314700" y="1628475"/>
            <a:ext cx="5815013" cy="4483928"/>
          </a:xfrm>
        </p:spPr>
        <p:txBody>
          <a:bodyPr>
            <a:normAutofit/>
          </a:bodyPr>
          <a:lstStyle/>
          <a:p>
            <a:pPr algn="just"/>
            <a:r>
              <a:rPr lang="es-ES" sz="3200" u="sng" dirty="0" smtClean="0">
                <a:solidFill>
                  <a:schemeClr val="bg1"/>
                </a:solidFill>
              </a:rPr>
              <a:t>PASO 2</a:t>
            </a:r>
            <a:r>
              <a:rPr lang="es-ES" sz="3200" dirty="0" smtClean="0">
                <a:solidFill>
                  <a:schemeClr val="bg1"/>
                </a:solidFill>
              </a:rPr>
              <a:t>. SAC Argentina, se baja de la tienda de aplicaciones “</a:t>
            </a:r>
            <a:r>
              <a:rPr lang="es-ES" sz="3200" b="1" dirty="0" smtClean="0"/>
              <a:t>Play </a:t>
            </a:r>
            <a:r>
              <a:rPr lang="es-ES" sz="3200" b="1" dirty="0"/>
              <a:t>Store</a:t>
            </a:r>
            <a:r>
              <a:rPr lang="es-ES" sz="3200" dirty="0">
                <a:solidFill>
                  <a:schemeClr val="bg1"/>
                </a:solidFill>
              </a:rPr>
              <a:t>” </a:t>
            </a:r>
            <a:r>
              <a:rPr lang="es-ES" sz="3200" dirty="0" smtClean="0">
                <a:solidFill>
                  <a:schemeClr val="bg1"/>
                </a:solidFill>
              </a:rPr>
              <a:t>(Android</a:t>
            </a:r>
            <a:r>
              <a:rPr lang="es-ES" sz="3200" dirty="0">
                <a:solidFill>
                  <a:schemeClr val="bg1"/>
                </a:solidFill>
              </a:rPr>
              <a:t>) o </a:t>
            </a:r>
            <a:r>
              <a:rPr lang="es-ES" sz="3200" dirty="0" smtClean="0">
                <a:solidFill>
                  <a:schemeClr val="bg1"/>
                </a:solidFill>
              </a:rPr>
              <a:t>de “</a:t>
            </a:r>
            <a:r>
              <a:rPr lang="es-ES" sz="3200" b="1" dirty="0" smtClean="0"/>
              <a:t>App </a:t>
            </a:r>
            <a:r>
              <a:rPr lang="es-ES" sz="3200" b="1" dirty="0"/>
              <a:t>Store</a:t>
            </a:r>
            <a:r>
              <a:rPr lang="es-ES" sz="3200" dirty="0">
                <a:solidFill>
                  <a:schemeClr val="bg1"/>
                </a:solidFill>
              </a:rPr>
              <a:t>” </a:t>
            </a:r>
            <a:r>
              <a:rPr lang="es-ES" sz="3200" dirty="0" smtClean="0">
                <a:solidFill>
                  <a:schemeClr val="bg1"/>
                </a:solidFill>
              </a:rPr>
              <a:t>(Iphone</a:t>
            </a:r>
            <a:r>
              <a:rPr lang="es-ES" sz="3200" dirty="0">
                <a:solidFill>
                  <a:schemeClr val="bg1"/>
                </a:solidFill>
              </a:rPr>
              <a:t>).</a:t>
            </a:r>
            <a:r>
              <a:rPr lang="es-ES" sz="3200" dirty="0" smtClean="0">
                <a:solidFill>
                  <a:schemeClr val="bg1"/>
                </a:solidFill>
              </a:rPr>
              <a:t> 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4" y="1519237"/>
            <a:ext cx="2767824" cy="21581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" y="3954232"/>
            <a:ext cx="3176291" cy="21581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21" y="1433317"/>
            <a:ext cx="2548349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11661" y="0"/>
            <a:ext cx="6019800" cy="1143000"/>
          </a:xfrm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Pulsador y tipos de alarmas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5005" y="1330712"/>
            <a:ext cx="8451579" cy="53488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1. </a:t>
            </a:r>
            <a:r>
              <a:rPr lang="es-ES" sz="2800" b="1" u="sng" dirty="0" smtClean="0">
                <a:solidFill>
                  <a:schemeClr val="bg1"/>
                </a:solidFill>
              </a:rPr>
              <a:t>ALARMAS </a:t>
            </a:r>
            <a:r>
              <a:rPr lang="es-ES" sz="2800" b="1" u="sng" dirty="0" smtClean="0">
                <a:solidFill>
                  <a:schemeClr val="bg1"/>
                </a:solidFill>
              </a:rPr>
              <a:t>SONORAS</a:t>
            </a:r>
          </a:p>
          <a:p>
            <a:endParaRPr lang="es-ES" sz="2000" u="sng" dirty="0" smtClean="0">
              <a:solidFill>
                <a:schemeClr val="bg1"/>
              </a:solidFill>
            </a:endParaRPr>
          </a:p>
          <a:p>
            <a:r>
              <a:rPr lang="es-ES" sz="2800" dirty="0" smtClean="0">
                <a:solidFill>
                  <a:schemeClr val="bg1"/>
                </a:solidFill>
              </a:rPr>
              <a:t>Asistencia médica urgente. </a:t>
            </a:r>
          </a:p>
          <a:p>
            <a:r>
              <a:rPr lang="es-ES" sz="2800" dirty="0" smtClean="0">
                <a:solidFill>
                  <a:schemeClr val="bg1"/>
                </a:solidFill>
              </a:rPr>
              <a:t>Situaciones de violencia familiar. </a:t>
            </a:r>
          </a:p>
          <a:p>
            <a:r>
              <a:rPr lang="es-ES" sz="2800" dirty="0" smtClean="0">
                <a:solidFill>
                  <a:schemeClr val="bg1"/>
                </a:solidFill>
              </a:rPr>
              <a:t>Hecho de inseguridad inminente.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u="sng" dirty="0" smtClean="0">
                <a:solidFill>
                  <a:schemeClr val="bg1"/>
                </a:solidFill>
              </a:rPr>
              <a:t>Al pulsar alguna de estas opciones</a:t>
            </a:r>
            <a:r>
              <a:rPr lang="es-ES" sz="20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.Comienzan a sonar las sirenas.</a:t>
            </a:r>
          </a:p>
          <a:p>
            <a:pPr algn="just"/>
            <a:r>
              <a:rPr lang="es-ES" sz="2000" dirty="0" smtClean="0">
                <a:solidFill>
                  <a:schemeClr val="bg1"/>
                </a:solidFill>
              </a:rPr>
              <a:t>.Le llega un mensaje al teléfono celular de todos los </a:t>
            </a:r>
            <a:r>
              <a:rPr lang="es-ES" sz="2000" dirty="0" smtClean="0">
                <a:solidFill>
                  <a:schemeClr val="bg1"/>
                </a:solidFill>
              </a:rPr>
              <a:t>vecinos, indicando </a:t>
            </a:r>
            <a:r>
              <a:rPr lang="es-ES" sz="2000" dirty="0" smtClean="0">
                <a:solidFill>
                  <a:schemeClr val="bg1"/>
                </a:solidFill>
              </a:rPr>
              <a:t>quien ha pulsado la alarma.</a:t>
            </a:r>
          </a:p>
          <a:p>
            <a:pPr algn="just"/>
            <a:r>
              <a:rPr lang="es-ES" sz="2000" dirty="0" smtClean="0">
                <a:solidFill>
                  <a:schemeClr val="bg1"/>
                </a:solidFill>
              </a:rPr>
              <a:t>.Toma conocimiento el Centro de Monitoreo que deriva el suceso a la Policía </a:t>
            </a:r>
            <a:r>
              <a:rPr lang="es-ES" sz="2000" dirty="0" smtClean="0">
                <a:solidFill>
                  <a:schemeClr val="bg1"/>
                </a:solidFill>
              </a:rPr>
              <a:t>(</a:t>
            </a:r>
            <a:r>
              <a:rPr lang="es-ES" sz="2000" b="1" dirty="0" smtClean="0">
                <a:solidFill>
                  <a:schemeClr val="bg1"/>
                </a:solidFill>
              </a:rPr>
              <a:t>911</a:t>
            </a:r>
            <a:r>
              <a:rPr lang="es-ES" sz="2000" dirty="0" smtClean="0">
                <a:solidFill>
                  <a:schemeClr val="bg1"/>
                </a:solidFill>
              </a:rPr>
              <a:t>), </a:t>
            </a:r>
            <a:r>
              <a:rPr lang="es-ES" sz="2000" dirty="0" smtClean="0">
                <a:solidFill>
                  <a:schemeClr val="bg1"/>
                </a:solidFill>
              </a:rPr>
              <a:t>o al Servicio de Emergencias </a:t>
            </a:r>
            <a:r>
              <a:rPr lang="es-ES" sz="2000" dirty="0" smtClean="0">
                <a:solidFill>
                  <a:schemeClr val="bg1"/>
                </a:solidFill>
              </a:rPr>
              <a:t>Coordinado (</a:t>
            </a:r>
            <a:r>
              <a:rPr lang="es-ES" sz="2000" b="1" dirty="0" smtClean="0">
                <a:solidFill>
                  <a:schemeClr val="bg1"/>
                </a:solidFill>
              </a:rPr>
              <a:t>SEC</a:t>
            </a:r>
            <a:r>
              <a:rPr lang="es-ES" sz="2000" dirty="0" smtClean="0">
                <a:solidFill>
                  <a:schemeClr val="bg1"/>
                </a:solidFill>
              </a:rPr>
              <a:t>), </a:t>
            </a:r>
            <a:r>
              <a:rPr lang="es-ES" sz="2000" dirty="0" smtClean="0">
                <a:solidFill>
                  <a:schemeClr val="bg1"/>
                </a:solidFill>
              </a:rPr>
              <a:t>según corresponda.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27871"/>
            <a:ext cx="2547562" cy="5040000"/>
          </a:xfrm>
          <a:prstGeom prst="rect">
            <a:avLst/>
          </a:prstGeom>
        </p:spPr>
      </p:pic>
      <p:sp>
        <p:nvSpPr>
          <p:cNvPr id="16" name="Flecha derecha 15"/>
          <p:cNvSpPr/>
          <p:nvPr/>
        </p:nvSpPr>
        <p:spPr>
          <a:xfrm rot="921618">
            <a:off x="2307635" y="2099994"/>
            <a:ext cx="978408" cy="484632"/>
          </a:xfrm>
          <a:prstGeom prst="rightArrow">
            <a:avLst>
              <a:gd name="adj1" fmla="val 50000"/>
              <a:gd name="adj2" fmla="val 60248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derecha 16"/>
          <p:cNvSpPr/>
          <p:nvPr/>
        </p:nvSpPr>
        <p:spPr>
          <a:xfrm>
            <a:off x="2210959" y="27055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derecha 17"/>
          <p:cNvSpPr/>
          <p:nvPr/>
        </p:nvSpPr>
        <p:spPr>
          <a:xfrm rot="20016138">
            <a:off x="2307636" y="33824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4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2812" y="187712"/>
            <a:ext cx="6019800" cy="1143000"/>
          </a:xfrm>
        </p:spPr>
        <p:txBody>
          <a:bodyPr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Pulsador y tipos de alarmas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840" b="14840"/>
          <a:stretch>
            <a:fillRect/>
          </a:stretch>
        </p:blipFill>
        <p:spPr>
          <a:xfrm>
            <a:off x="148405" y="1461044"/>
            <a:ext cx="3616820" cy="5040000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103649" y="1461044"/>
            <a:ext cx="7797839" cy="5185083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 </a:t>
            </a:r>
            <a:r>
              <a:rPr lang="es-ES" sz="2400" b="1" u="sng" dirty="0" smtClean="0">
                <a:solidFill>
                  <a:schemeClr val="bg1"/>
                </a:solidFill>
              </a:rPr>
              <a:t>ALARMAS</a:t>
            </a:r>
            <a:r>
              <a:rPr lang="es-ES" sz="2400" b="1" u="sng" dirty="0" smtClean="0">
                <a:solidFill>
                  <a:schemeClr val="bg1"/>
                </a:solidFill>
              </a:rPr>
              <a:t> </a:t>
            </a:r>
            <a:r>
              <a:rPr lang="es-ES" sz="2400" b="1" u="sng" dirty="0" smtClean="0">
                <a:solidFill>
                  <a:schemeClr val="bg1"/>
                </a:solidFill>
              </a:rPr>
              <a:t>SILENCIOSAS</a:t>
            </a:r>
          </a:p>
          <a:p>
            <a:pPr algn="just"/>
            <a:endParaRPr lang="es-ES" sz="2400" b="1" u="sng" dirty="0" smtClean="0">
              <a:solidFill>
                <a:schemeClr val="bg1"/>
              </a:solidFill>
            </a:endParaRPr>
          </a:p>
          <a:p>
            <a:pPr algn="just"/>
            <a:r>
              <a:rPr lang="es-ES" sz="2400" b="1" u="sng" dirty="0" smtClean="0">
                <a:solidFill>
                  <a:schemeClr val="bg1"/>
                </a:solidFill>
              </a:rPr>
              <a:t>Incendio</a:t>
            </a:r>
            <a:r>
              <a:rPr lang="es-ES" sz="2400" dirty="0" smtClean="0">
                <a:solidFill>
                  <a:schemeClr val="bg1"/>
                </a:solidFill>
              </a:rPr>
              <a:t>: Se dispone de 100 caracteres para describir la situación que está observando el vecino.</a:t>
            </a:r>
          </a:p>
          <a:p>
            <a:pPr algn="just"/>
            <a:r>
              <a:rPr lang="es-ES" sz="2400" b="1" u="sng" dirty="0" smtClean="0">
                <a:solidFill>
                  <a:schemeClr val="bg1"/>
                </a:solidFill>
              </a:rPr>
              <a:t>Prueba</a:t>
            </a:r>
            <a:r>
              <a:rPr lang="es-ES" sz="2400" dirty="0" smtClean="0">
                <a:solidFill>
                  <a:schemeClr val="bg1"/>
                </a:solidFill>
              </a:rPr>
              <a:t>: Permite verificar que el sistema está funcionado correctamente (el mismo sistema responde con un aviso).</a:t>
            </a:r>
          </a:p>
          <a:p>
            <a:pPr algn="just"/>
            <a:r>
              <a:rPr lang="es-ES" sz="2400" b="1" u="sng" dirty="0" smtClean="0">
                <a:solidFill>
                  <a:schemeClr val="bg1"/>
                </a:solidFill>
              </a:rPr>
              <a:t>Robo </a:t>
            </a:r>
            <a:r>
              <a:rPr lang="es-ES" sz="2400" b="1" u="sng" dirty="0" smtClean="0">
                <a:solidFill>
                  <a:schemeClr val="bg1"/>
                </a:solidFill>
              </a:rPr>
              <a:t>de bicicleta</a:t>
            </a:r>
            <a:r>
              <a:rPr lang="es-ES" sz="2400" dirty="0" smtClean="0">
                <a:solidFill>
                  <a:schemeClr val="bg1"/>
                </a:solidFill>
              </a:rPr>
              <a:t>: </a:t>
            </a:r>
            <a:r>
              <a:rPr lang="es-ES" sz="2400" dirty="0" smtClean="0">
                <a:solidFill>
                  <a:schemeClr val="bg1"/>
                </a:solidFill>
              </a:rPr>
              <a:t>Se puede </a:t>
            </a:r>
            <a:r>
              <a:rPr lang="es-ES" sz="2400" dirty="0" smtClean="0">
                <a:solidFill>
                  <a:schemeClr val="bg1"/>
                </a:solidFill>
              </a:rPr>
              <a:t>almacenar datos y características del rodado, para aportarlo a la Policía, en caso de sustracción.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2812" y="342900"/>
            <a:ext cx="6019800" cy="635418"/>
          </a:xfrm>
        </p:spPr>
        <p:txBody>
          <a:bodyPr anchor="t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Eficacia DEL SISTEMA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2811" y="1204331"/>
            <a:ext cx="7376261" cy="5282193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2800" b="1" u="sng" dirty="0" smtClean="0">
                <a:solidFill>
                  <a:schemeClr val="bg1"/>
                </a:solidFill>
              </a:rPr>
              <a:t>Actitud Responsable</a:t>
            </a:r>
            <a:r>
              <a:rPr lang="es-ES" sz="2800" dirty="0" smtClean="0">
                <a:solidFill>
                  <a:schemeClr val="bg1"/>
                </a:solidFill>
              </a:rPr>
              <a:t>: En la utilización del sistema.</a:t>
            </a:r>
            <a:endParaRPr lang="es-ES" sz="2800" b="1" u="sng" dirty="0" smtClean="0">
              <a:solidFill>
                <a:schemeClr val="bg1"/>
              </a:solidFill>
            </a:endParaRPr>
          </a:p>
          <a:p>
            <a:pPr algn="just"/>
            <a:r>
              <a:rPr lang="es-ES" sz="2800" b="1" u="sng" dirty="0" smtClean="0">
                <a:solidFill>
                  <a:schemeClr val="bg1"/>
                </a:solidFill>
              </a:rPr>
              <a:t>Compromiso</a:t>
            </a:r>
            <a:r>
              <a:rPr lang="es-ES" sz="2800" dirty="0">
                <a:solidFill>
                  <a:schemeClr val="bg1"/>
                </a:solidFill>
              </a:rPr>
              <a:t>: Tomar conciencia </a:t>
            </a:r>
            <a:r>
              <a:rPr lang="es-ES" sz="2800" dirty="0" smtClean="0">
                <a:solidFill>
                  <a:schemeClr val="bg1"/>
                </a:solidFill>
              </a:rPr>
              <a:t>del protagonismo de los vecinos </a:t>
            </a:r>
            <a:r>
              <a:rPr lang="es-ES" sz="2800" dirty="0">
                <a:solidFill>
                  <a:schemeClr val="bg1"/>
                </a:solidFill>
              </a:rPr>
              <a:t>en las medidas de </a:t>
            </a:r>
            <a:r>
              <a:rPr lang="es-ES" sz="2800" dirty="0" smtClean="0">
                <a:solidFill>
                  <a:schemeClr val="bg1"/>
                </a:solidFill>
              </a:rPr>
              <a:t>protección mutuas. </a:t>
            </a:r>
          </a:p>
          <a:p>
            <a:pPr algn="just"/>
            <a:r>
              <a:rPr lang="es-ES" sz="2800" b="1" u="sng" dirty="0" smtClean="0">
                <a:solidFill>
                  <a:schemeClr val="bg1"/>
                </a:solidFill>
              </a:rPr>
              <a:t>Participación </a:t>
            </a:r>
            <a:r>
              <a:rPr lang="es-ES" sz="2800" b="1" u="sng" dirty="0">
                <a:solidFill>
                  <a:schemeClr val="bg1"/>
                </a:solidFill>
              </a:rPr>
              <a:t>proactiva</a:t>
            </a:r>
            <a:r>
              <a:rPr lang="es-ES" sz="2800" dirty="0">
                <a:solidFill>
                  <a:schemeClr val="bg1"/>
                </a:solidFill>
              </a:rPr>
              <a:t>: </a:t>
            </a:r>
            <a:r>
              <a:rPr lang="es-ES" sz="2800" dirty="0" smtClean="0">
                <a:solidFill>
                  <a:schemeClr val="bg1"/>
                </a:solidFill>
              </a:rPr>
              <a:t>Anticiparse </a:t>
            </a:r>
            <a:r>
              <a:rPr lang="es-ES" sz="2800" dirty="0">
                <a:solidFill>
                  <a:schemeClr val="bg1"/>
                </a:solidFill>
              </a:rPr>
              <a:t>a un hecho que pueda poner en peligro la vida o los bienes del vecino</a:t>
            </a:r>
            <a:r>
              <a:rPr lang="es-ES" sz="28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ES" sz="2800" b="1" u="sng" dirty="0" smtClean="0">
                <a:solidFill>
                  <a:schemeClr val="bg1"/>
                </a:solidFill>
              </a:rPr>
              <a:t>Solidaridad</a:t>
            </a:r>
            <a:r>
              <a:rPr lang="es-ES" sz="2800" dirty="0">
                <a:solidFill>
                  <a:schemeClr val="bg1"/>
                </a:solidFill>
              </a:rPr>
              <a:t>: Apoyo incondicional al vecino en situaciones comprometidas o difíciles.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939828"/>
            <a:ext cx="3240000" cy="216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" y="3314698"/>
            <a:ext cx="465882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accent4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911" y="0"/>
            <a:ext cx="10058400" cy="797312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CONSIDERACIONES IMPORTANTES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5327" y="903249"/>
            <a:ext cx="11597267" cy="5731727"/>
          </a:xfrm>
        </p:spPr>
        <p:txBody>
          <a:bodyPr anchor="t">
            <a:normAutofit/>
          </a:bodyPr>
          <a:lstStyle/>
          <a:p>
            <a:pPr algn="just"/>
            <a:r>
              <a:rPr lang="es-ES" sz="2800" dirty="0" smtClean="0">
                <a:solidFill>
                  <a:schemeClr val="bg1"/>
                </a:solidFill>
              </a:rPr>
              <a:t>1. </a:t>
            </a:r>
            <a:r>
              <a:rPr lang="es-ES" sz="2800" b="1" u="sng" dirty="0" smtClean="0">
                <a:solidFill>
                  <a:schemeClr val="bg1"/>
                </a:solidFill>
              </a:rPr>
              <a:t>COBERTURA FAMILAR</a:t>
            </a:r>
            <a:r>
              <a:rPr lang="es-ES" sz="2800" dirty="0" smtClean="0">
                <a:solidFill>
                  <a:schemeClr val="bg1"/>
                </a:solidFill>
              </a:rPr>
              <a:t>: </a:t>
            </a:r>
            <a:r>
              <a:rPr lang="es-ES" sz="2800" dirty="0" smtClean="0">
                <a:solidFill>
                  <a:schemeClr val="bg1"/>
                </a:solidFill>
              </a:rPr>
              <a:t>L</a:t>
            </a:r>
            <a:r>
              <a:rPr lang="es-ES" sz="2800" dirty="0" smtClean="0">
                <a:solidFill>
                  <a:schemeClr val="bg1"/>
                </a:solidFill>
              </a:rPr>
              <a:t>os </a:t>
            </a:r>
            <a:r>
              <a:rPr lang="es-ES" sz="2800" dirty="0" smtClean="0">
                <a:solidFill>
                  <a:schemeClr val="bg1"/>
                </a:solidFill>
              </a:rPr>
              <a:t>integrantes del grupo </a:t>
            </a:r>
            <a:r>
              <a:rPr lang="es-ES" sz="2800" dirty="0" smtClean="0">
                <a:solidFill>
                  <a:schemeClr val="bg1"/>
                </a:solidFill>
              </a:rPr>
              <a:t>familiar conviviente, pueden descargar </a:t>
            </a:r>
            <a:r>
              <a:rPr lang="es-ES" sz="2800" dirty="0" smtClean="0">
                <a:solidFill>
                  <a:schemeClr val="bg1"/>
                </a:solidFill>
              </a:rPr>
              <a:t>la aplicación SAC Argentina y </a:t>
            </a:r>
            <a:r>
              <a:rPr lang="es-ES" sz="2800" dirty="0" smtClean="0">
                <a:solidFill>
                  <a:schemeClr val="bg1"/>
                </a:solidFill>
              </a:rPr>
              <a:t>registrarse </a:t>
            </a:r>
            <a:r>
              <a:rPr lang="es-ES" sz="2800" dirty="0" smtClean="0">
                <a:solidFill>
                  <a:schemeClr val="bg1"/>
                </a:solidFill>
              </a:rPr>
              <a:t>con sus datos </a:t>
            </a:r>
            <a:r>
              <a:rPr lang="es-ES" sz="2800" dirty="0" smtClean="0">
                <a:solidFill>
                  <a:schemeClr val="bg1"/>
                </a:solidFill>
              </a:rPr>
              <a:t>personales. Esto </a:t>
            </a:r>
            <a:r>
              <a:rPr lang="es-ES" sz="2800" dirty="0" smtClean="0">
                <a:solidFill>
                  <a:schemeClr val="bg1"/>
                </a:solidFill>
              </a:rPr>
              <a:t>permitirá al Centro de Monitoreo, identificar a futuro, quien de ellos pueda estar en problemas y </a:t>
            </a:r>
            <a:r>
              <a:rPr lang="es-ES" sz="2800" dirty="0" smtClean="0">
                <a:solidFill>
                  <a:schemeClr val="bg1"/>
                </a:solidFill>
              </a:rPr>
              <a:t>brindarle </a:t>
            </a:r>
            <a:r>
              <a:rPr lang="es-ES" sz="2800" dirty="0" smtClean="0">
                <a:solidFill>
                  <a:schemeClr val="bg1"/>
                </a:solidFill>
              </a:rPr>
              <a:t>asistencia inmediata. </a:t>
            </a: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10" y="3452812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3992</TotalTime>
  <Words>606</Words>
  <Application>Microsoft Office PowerPoint</Application>
  <PresentationFormat>Panorámica</PresentationFormat>
  <Paragraphs>53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Sector</vt:lpstr>
      <vt:lpstr>SISTEMA DE ALARMA  COMUNITARIA  (s. a. c)</vt:lpstr>
      <vt:lpstr>¿Cuál es su FINALIDAD?</vt:lpstr>
      <vt:lpstr>¿EN Qué CONSISTE?</vt:lpstr>
      <vt:lpstr>Configuración DEL PULSADOR DE LA ALARMA</vt:lpstr>
      <vt:lpstr>Configuración DEL PULSADOR DE LA ALARMA</vt:lpstr>
      <vt:lpstr>Pulsador y tipos de alarmas</vt:lpstr>
      <vt:lpstr>Pulsador y tipos de alarmas</vt:lpstr>
      <vt:lpstr>Eficacia DEL SISTEMA</vt:lpstr>
      <vt:lpstr>CONSIDERACIONES IMPORTANTES</vt:lpstr>
      <vt:lpstr>CONSIDERACIONES IMPORTANTES</vt:lpstr>
      <vt:lpstr>CONSIDERACIONES IMPORTANTES</vt:lpstr>
      <vt:lpstr>REQUISITOS PARA LA Instalación</vt:lpstr>
      <vt:lpstr>COSTOS DE Instalación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ALERTA COMUNITARIA</dc:title>
  <dc:creator>Adrian</dc:creator>
  <cp:lastModifiedBy>Adrian</cp:lastModifiedBy>
  <cp:revision>76</cp:revision>
  <dcterms:created xsi:type="dcterms:W3CDTF">2021-08-27T02:42:48Z</dcterms:created>
  <dcterms:modified xsi:type="dcterms:W3CDTF">2021-09-04T22:42:32Z</dcterms:modified>
</cp:coreProperties>
</file>